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ptx" ContentType="image/unknown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9" r:id="rId3"/>
    <p:sldId id="257" r:id="rId4"/>
    <p:sldId id="258" r:id="rId5"/>
    <p:sldId id="272" r:id="rId6"/>
    <p:sldId id="260" r:id="rId7"/>
    <p:sldId id="256" r:id="rId8"/>
    <p:sldId id="261" r:id="rId9"/>
    <p:sldId id="262" r:id="rId10"/>
    <p:sldId id="264" r:id="rId11"/>
    <p:sldId id="265" r:id="rId12"/>
    <p:sldId id="266" r:id="rId13"/>
    <p:sldId id="267" r:id="rId14"/>
    <p:sldId id="263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No of falls from 2019 to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EA-40C3-9AEA-057D594ACA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EA-40C3-9AEA-057D594ACA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AEA-40C3-9AEA-057D594ACA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6115480"/>
        <c:axId val="106116656"/>
      </c:barChart>
      <c:catAx>
        <c:axId val="10611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16656"/>
        <c:crosses val="autoZero"/>
        <c:auto val="1"/>
        <c:lblAlgn val="ctr"/>
        <c:lblOffset val="100"/>
        <c:noMultiLvlLbl val="0"/>
      </c:catAx>
      <c:valAx>
        <c:axId val="10611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15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0.70084</cdr:x>
      <cdr:y>0.07163</cdr:y>
    </cdr:from>
    <cdr:to>
      <cdr:x>0.81334</cdr:x>
      <cdr:y>0.8878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D8E0DC02-910B-43AC-A984-03CB5F8EEF0D}"/>
            </a:ext>
          </a:extLst>
        </cdr:cNvPr>
        <cdr:cNvSpPr txBox="1"/>
      </cdr:nvSpPr>
      <cdr:spPr>
        <a:xfrm xmlns:a="http://schemas.openxmlformats.org/drawingml/2006/main">
          <a:off x="5696438" y="388165"/>
          <a:ext cx="914400" cy="4422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2000" dirty="0">
              <a:solidFill>
                <a:schemeClr val="bg1"/>
              </a:solidFill>
            </a:rPr>
            <a:t>Since  22 </a:t>
          </a:r>
          <a:r>
            <a:rPr lang="en-US" sz="2000" dirty="0" err="1">
              <a:solidFill>
                <a:schemeClr val="bg1"/>
              </a:solidFill>
            </a:rPr>
            <a:t>nd</a:t>
          </a:r>
          <a:r>
            <a:rPr lang="en-US" sz="2000" dirty="0">
              <a:solidFill>
                <a:schemeClr val="bg1"/>
              </a:solidFill>
            </a:rPr>
            <a:t> April 2021 not a single fall reported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9FFB7-5A16-45C3-94D6-361512551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CDFBC-5FA3-4306-97ED-94EC9447B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3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DFBC-5FA3-4306-97ED-94EC9447B0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DFBC-5FA3-4306-97ED-94EC9447B0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0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DFBC-5FA3-4306-97ED-94EC9447B0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2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DFBC-5FA3-4306-97ED-94EC9447B0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9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CDFBC-5FA3-4306-97ED-94EC9447B0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9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4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6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0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1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2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6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B99F-6090-4EFF-B720-6AADB169154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2B8B4-CB50-4B25-8121-4A7A5F929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9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ptx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413985"/>
            <a:ext cx="5207000" cy="61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3F29E-A085-415A-A2F9-BBFD02AA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is this device applied?</a:t>
            </a:r>
            <a:br>
              <a:rPr lang="en-US" dirty="0"/>
            </a:b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AE961A-5DFC-44C2-B011-DA557C317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4" b="36150"/>
          <a:stretch/>
        </p:blipFill>
        <p:spPr>
          <a:xfrm>
            <a:off x="241932" y="2193681"/>
            <a:ext cx="3614961" cy="2470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B2E3D0-E21A-4F1F-B1AD-AC70BFE88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30" y="2193681"/>
            <a:ext cx="3614961" cy="2471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098373-102D-49C8-B223-2FE7A154B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193681"/>
            <a:ext cx="3429000" cy="45755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1789E99-2339-4CBF-9FB0-A146E5677279}"/>
              </a:ext>
            </a:extLst>
          </p:cNvPr>
          <p:cNvSpPr txBox="1"/>
          <p:nvPr/>
        </p:nvSpPr>
        <p:spPr>
          <a:xfrm>
            <a:off x="3047268" y="1295853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attached or fixed underneath the mattress. But it is removable. [ Date of Commencement – 20</a:t>
            </a:r>
            <a:r>
              <a:rPr lang="en-GB" sz="1800" baseline="30000" dirty="0"/>
              <a:t>th</a:t>
            </a:r>
            <a:r>
              <a:rPr lang="en-GB" sz="1800" dirty="0"/>
              <a:t>  June 2021]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3F29E-A085-415A-A2F9-BBFD02AA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Why is this effective?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8C2C44-02E4-4F62-84B4-5930D661B6FC}"/>
              </a:ext>
            </a:extLst>
          </p:cNvPr>
          <p:cNvSpPr txBox="1"/>
          <p:nvPr/>
        </p:nvSpPr>
        <p:spPr>
          <a:xfrm>
            <a:off x="1315183" y="1693253"/>
            <a:ext cx="858495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Safe for the child.</a:t>
            </a:r>
          </a:p>
          <a:p>
            <a:r>
              <a:rPr lang="en-GB" sz="3600" dirty="0"/>
              <a:t>Light weighted(&lt;500g)</a:t>
            </a:r>
          </a:p>
          <a:p>
            <a:r>
              <a:rPr lang="en-GB" sz="3600" dirty="0"/>
              <a:t>Low cost</a:t>
            </a:r>
            <a:r>
              <a:rPr lang="en-GB" sz="2800" dirty="0"/>
              <a:t>(cost for </a:t>
            </a:r>
            <a:r>
              <a:rPr lang="en-GB" sz="2800" dirty="0" err="1"/>
              <a:t>alluminium</a:t>
            </a:r>
            <a:r>
              <a:rPr lang="en-GB" sz="2800" dirty="0"/>
              <a:t> foil/binder gum Rs.100)</a:t>
            </a:r>
          </a:p>
          <a:p>
            <a:r>
              <a:rPr lang="en-GB" sz="3600" dirty="0"/>
              <a:t>Easy to handle and clean.</a:t>
            </a:r>
          </a:p>
          <a:p>
            <a:r>
              <a:rPr lang="en-GB" sz="3600" dirty="0"/>
              <a:t>Equally and Effectively cover phototherapy.</a:t>
            </a:r>
          </a:p>
          <a:p>
            <a:r>
              <a:rPr lang="en-GB" sz="3600" dirty="0"/>
              <a:t>No need of specialized training to make it.</a:t>
            </a:r>
          </a:p>
          <a:p>
            <a:r>
              <a:rPr lang="en-GB" sz="3600" dirty="0" err="1"/>
              <a:t>Enviornment</a:t>
            </a:r>
            <a:r>
              <a:rPr lang="en-GB" sz="3600" dirty="0"/>
              <a:t> Friendly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853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3F29E-A085-415A-A2F9-BBFD02AA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Any measures for </a:t>
            </a:r>
            <a:r>
              <a:rPr lang="en-US" dirty="0" err="1"/>
              <a:t>sustainbility</a:t>
            </a:r>
            <a:r>
              <a:rPr lang="en-US" dirty="0"/>
              <a:t>?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8C2C44-02E4-4F62-84B4-5930D661B6FC}"/>
              </a:ext>
            </a:extLst>
          </p:cNvPr>
          <p:cNvSpPr txBox="1"/>
          <p:nvPr/>
        </p:nvSpPr>
        <p:spPr>
          <a:xfrm>
            <a:off x="773723" y="1693253"/>
            <a:ext cx="111926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Notify all the staff by using a video clip [ Demonstration ]</a:t>
            </a:r>
          </a:p>
          <a:p>
            <a:r>
              <a:rPr lang="en-GB" sz="3600" dirty="0"/>
              <a:t>Staff training.</a:t>
            </a:r>
          </a:p>
          <a:p>
            <a:r>
              <a:rPr lang="en-GB" sz="3600" dirty="0"/>
              <a:t>Hanging notices on phototherapy machine. [Reminders.]</a:t>
            </a:r>
            <a:endParaRPr lang="en-US" sz="36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0D856F-4B5F-40EA-B1F2-8BC8B720A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06" y="3455810"/>
            <a:ext cx="2561405" cy="34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3F29E-A085-415A-A2F9-BBFD02AA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it effective?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8C2C44-02E4-4F62-84B4-5930D661B6FC}"/>
              </a:ext>
            </a:extLst>
          </p:cNvPr>
          <p:cNvSpPr txBox="1"/>
          <p:nvPr/>
        </p:nvSpPr>
        <p:spPr>
          <a:xfrm>
            <a:off x="773722" y="1165502"/>
            <a:ext cx="111926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No more falling indent is reported after introduction of this device</a:t>
            </a:r>
          </a:p>
          <a:p>
            <a:r>
              <a:rPr lang="en-US" sz="3600" dirty="0"/>
              <a:t>Reflection of blue light from the device may enhance the</a:t>
            </a:r>
          </a:p>
          <a:p>
            <a:r>
              <a:rPr lang="en-US" sz="3600" dirty="0"/>
              <a:t>Effectiveness of therapy(we have to </a:t>
            </a:r>
            <a:r>
              <a:rPr lang="en-US" sz="3600" dirty="0" err="1" smtClean="0"/>
              <a:t>assess.we</a:t>
            </a:r>
            <a:r>
              <a:rPr lang="en-US" sz="3600" dirty="0" smtClean="0"/>
              <a:t> have a plan of retrospective study of length of stay of babies)</a:t>
            </a:r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3D90982-74FE-4E5D-89B8-8D2BB4B75F8A}"/>
              </a:ext>
            </a:extLst>
          </p:cNvPr>
          <p:cNvSpPr txBox="1">
            <a:spLocks/>
          </p:cNvSpPr>
          <p:nvPr/>
        </p:nvSpPr>
        <p:spPr>
          <a:xfrm>
            <a:off x="838200" y="39738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Is there an expected improvement?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FE7032-BE64-4E8C-A991-4B9DE5CEA614}"/>
              </a:ext>
            </a:extLst>
          </p:cNvPr>
          <p:cNvSpPr txBox="1"/>
          <p:nvPr/>
        </p:nvSpPr>
        <p:spPr>
          <a:xfrm>
            <a:off x="773722" y="5299448"/>
            <a:ext cx="110695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If it can be made of light weighted wood ,quality of the product will be improved and it can be used for a longer time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58215955-15F5-4161-9D41-669512ABD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2422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11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4CE011-F795-4E99-8C16-E693C3FA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0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All credits go to the team ‘25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90C3A0D-A5DA-4C07-981A-58816CE21648}"/>
              </a:ext>
            </a:extLst>
          </p:cNvPr>
          <p:cNvGrpSpPr/>
          <p:nvPr/>
        </p:nvGrpSpPr>
        <p:grpSpPr>
          <a:xfrm>
            <a:off x="246181" y="1702594"/>
            <a:ext cx="11676186" cy="4386175"/>
            <a:chOff x="351685" y="1702594"/>
            <a:chExt cx="11676186" cy="438617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85575C8-F445-469C-AA5E-834F548A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85" y="1721156"/>
              <a:ext cx="2571750" cy="3429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61BFFD4-BA64-4F5E-8263-50EF2B61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54" y="1702595"/>
              <a:ext cx="2599592" cy="346612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4DC7D91-CC36-443F-9A16-1C2127AC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465" y="1702594"/>
              <a:ext cx="2599593" cy="34661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0FA2B61-455D-4D7C-9238-722CECB16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277" y="1702594"/>
              <a:ext cx="2599594" cy="34661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E9CE0D8-C5BA-43C4-826B-F332527D473F}"/>
                </a:ext>
              </a:extLst>
            </p:cNvPr>
            <p:cNvSpPr txBox="1"/>
            <p:nvPr/>
          </p:nvSpPr>
          <p:spPr>
            <a:xfrm>
              <a:off x="351685" y="5442438"/>
              <a:ext cx="258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N/O-</a:t>
              </a:r>
              <a:r>
                <a:rPr lang="en-US" b="1" dirty="0" err="1"/>
                <a:t>Mrs.M.K.A.N.Alwis</a:t>
              </a:r>
              <a:endParaRPr lang="en-US" b="1" dirty="0"/>
            </a:p>
            <a:p>
              <a:pPr algn="ctr"/>
              <a:r>
                <a:rPr lang="en-US" b="1" dirty="0"/>
                <a:t>Team Leader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2B74614-5F94-4A76-97E5-59B14C25DE62}"/>
                </a:ext>
              </a:extLst>
            </p:cNvPr>
            <p:cNvSpPr txBox="1"/>
            <p:nvPr/>
          </p:nvSpPr>
          <p:spPr>
            <a:xfrm>
              <a:off x="3368904" y="5442438"/>
              <a:ext cx="258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F/H MW-</a:t>
              </a:r>
              <a:r>
                <a:rPr lang="en-US" b="1" dirty="0" err="1"/>
                <a:t>Mrs.B.A.A.L.Balasooriya</a:t>
              </a:r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A09854A-31DC-4FD7-B3E3-F7A405090DC4}"/>
                </a:ext>
              </a:extLst>
            </p:cNvPr>
            <p:cNvSpPr txBox="1"/>
            <p:nvPr/>
          </p:nvSpPr>
          <p:spPr>
            <a:xfrm>
              <a:off x="9403342" y="5442438"/>
              <a:ext cx="258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N/O-</a:t>
              </a:r>
              <a:r>
                <a:rPr lang="en-US" b="1" dirty="0" err="1"/>
                <a:t>Mrs.W.W.A.T</a:t>
              </a:r>
              <a:r>
                <a:rPr lang="en-US" b="1" dirty="0"/>
                <a:t>. </a:t>
              </a:r>
              <a:r>
                <a:rPr lang="en-US" b="1" dirty="0" err="1"/>
                <a:t>Weerasighe</a:t>
              </a:r>
              <a:endParaRPr lang="en-US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E070347-10C7-42D8-8044-2B911CECFA5C}"/>
                </a:ext>
              </a:extLst>
            </p:cNvPr>
            <p:cNvSpPr txBox="1"/>
            <p:nvPr/>
          </p:nvSpPr>
          <p:spPr>
            <a:xfrm>
              <a:off x="6386123" y="5442437"/>
              <a:ext cx="258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F/H MW-</a:t>
              </a:r>
              <a:r>
                <a:rPr lang="en-US" b="1" dirty="0" err="1"/>
                <a:t>Mrs.M.L.J.Rubasinghe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548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104BC1-E088-409D-8E6F-D683DAE96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08" y="27256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DE27DB-3FDD-4F49-BBCC-0CD08CC8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0146"/>
            <a:ext cx="3932237" cy="1068388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Thank you!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BA18A3D0-57DA-446D-BC0E-BA41CC501F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20413"/>
          <a:stretch>
            <a:fillRect/>
          </a:stretch>
        </p:blipFill>
        <p:spPr>
          <a:xfrm>
            <a:off x="5183188" y="1004888"/>
            <a:ext cx="6172200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4AE076-3C2D-4673-BA71-823A3DB98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CC86B4-F96A-4BE3-BADE-6CED22138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78" y="2057400"/>
            <a:ext cx="2622655" cy="38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5181600"/>
            <a:ext cx="6440488" cy="566738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PROUDLY PRESENTS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83" y="407065"/>
            <a:ext cx="3084722" cy="44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85" y="0"/>
            <a:ext cx="820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884467"/>
          </a:xfrm>
        </p:spPr>
        <p:txBody>
          <a:bodyPr/>
          <a:lstStyle/>
          <a:p>
            <a:r>
              <a:rPr lang="en-US" dirty="0" smtClean="0"/>
              <a:t>Background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1562"/>
            <a:ext cx="10515600" cy="5281937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/>
              <a:t>Usually 2 or 3 babies receive phototherapy care daily. </a:t>
            </a:r>
            <a:endParaRPr lang="en-US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Newborns </a:t>
            </a:r>
            <a:r>
              <a:rPr lang="en-US" dirty="0"/>
              <a:t>get phototherapy care while they are with mothers. Since our hospital is named as </a:t>
            </a:r>
            <a:r>
              <a:rPr lang="en-US" b="1" i="1" dirty="0"/>
              <a:t>A baby friendly hospital ,</a:t>
            </a:r>
            <a:r>
              <a:rPr lang="en-US" dirty="0"/>
              <a:t> we try to keep the baby with mother as far as possible. </a:t>
            </a:r>
            <a:endParaRPr lang="en-US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We </a:t>
            </a:r>
            <a:r>
              <a:rPr lang="en-US" dirty="0"/>
              <a:t>have to keep the baby at the one edge of the bed closed the mother for receiving optimal phototherapy.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There </a:t>
            </a:r>
            <a:r>
              <a:rPr lang="en-US" dirty="0"/>
              <a:t>were 3 adverse incidents reported to the QMU of </a:t>
            </a:r>
            <a:r>
              <a:rPr lang="en-US" dirty="0" err="1"/>
              <a:t>Ragama</a:t>
            </a:r>
            <a:r>
              <a:rPr lang="en-US" dirty="0"/>
              <a:t> from the Obstetric ward of the </a:t>
            </a:r>
            <a:r>
              <a:rPr lang="en-US" dirty="0" err="1"/>
              <a:t>prof.Unit</a:t>
            </a:r>
            <a:r>
              <a:rPr lang="en-US" dirty="0"/>
              <a:t> </a:t>
            </a:r>
            <a:r>
              <a:rPr lang="en-US" dirty="0" smtClean="0"/>
              <a:t>,(ward25) </a:t>
            </a:r>
            <a:r>
              <a:rPr lang="en-US" dirty="0"/>
              <a:t>of falls of neonates from the mothers beds while receiving </a:t>
            </a:r>
            <a:r>
              <a:rPr lang="en-US" dirty="0" smtClean="0"/>
              <a:t>phototherapy</a:t>
            </a:r>
            <a:r>
              <a:rPr lang="en-US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Even </a:t>
            </a:r>
            <a:r>
              <a:rPr lang="en-US" dirty="0"/>
              <a:t>the number of </a:t>
            </a:r>
            <a:r>
              <a:rPr lang="en-US" dirty="0" smtClean="0"/>
              <a:t>falls </a:t>
            </a:r>
            <a:r>
              <a:rPr lang="en-US" dirty="0"/>
              <a:t>during (date and time attached) was fairly </a:t>
            </a:r>
            <a:r>
              <a:rPr lang="en-US" dirty="0" smtClean="0"/>
              <a:t>low </a:t>
            </a:r>
            <a:r>
              <a:rPr lang="en-US" dirty="0"/>
              <a:t>comparing the no. of neonates who got  </a:t>
            </a:r>
            <a:r>
              <a:rPr lang="en-US" dirty="0" smtClean="0"/>
              <a:t>phototherapy daily,  impact to mothers mentality  is very high and  babies are at  risk of injuries.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Fortunately no injury to the babies  was reported </a:t>
            </a:r>
            <a:endParaRPr lang="en-US" dirty="0"/>
          </a:p>
          <a:p>
            <a:pPr marL="0" indent="0" algn="just">
              <a:buNone/>
            </a:pPr>
            <a:endParaRPr lang="en-US" sz="4000" dirty="0" smtClean="0"/>
          </a:p>
          <a:p>
            <a:pPr marL="0" indent="0" algn="just">
              <a:buNone/>
            </a:pPr>
            <a:r>
              <a:rPr lang="en-US" sz="7000" dirty="0" smtClean="0">
                <a:latin typeface="+mj-lt"/>
              </a:rPr>
              <a:t>Reasons </a:t>
            </a:r>
            <a:r>
              <a:rPr lang="en-US" sz="7000" dirty="0">
                <a:latin typeface="+mj-lt"/>
              </a:rPr>
              <a:t>for fall of babies</a:t>
            </a:r>
          </a:p>
          <a:p>
            <a:pPr marL="0" indent="0" algn="just">
              <a:buNone/>
            </a:pPr>
            <a:r>
              <a:rPr lang="en-US" b="1" dirty="0"/>
              <a:t>1-most mothers were fallen asleep due to exhaustion and fatigability following child birth.</a:t>
            </a:r>
          </a:p>
          <a:p>
            <a:pPr marL="0" indent="0" algn="just">
              <a:buNone/>
            </a:pPr>
            <a:r>
              <a:rPr lang="en-US" b="1" dirty="0"/>
              <a:t>2-babies are kept at the one edge of the bed</a:t>
            </a:r>
          </a:p>
          <a:p>
            <a:pPr marL="0" indent="0" algn="just">
              <a:buNone/>
            </a:pPr>
            <a:r>
              <a:rPr lang="en-US" b="1" dirty="0"/>
              <a:t>3-Restriction of the bystanders due to prevailing </a:t>
            </a:r>
            <a:r>
              <a:rPr lang="en-US" b="1" dirty="0" err="1"/>
              <a:t>covid</a:t>
            </a:r>
            <a:r>
              <a:rPr lang="en-US" b="1" dirty="0"/>
              <a:t> </a:t>
            </a:r>
            <a:r>
              <a:rPr lang="en-US" b="1" dirty="0" smtClean="0"/>
              <a:t>situation</a:t>
            </a:r>
          </a:p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sz="3800" dirty="0"/>
              <a:t>QMU discussed the matter and </a:t>
            </a:r>
            <a:r>
              <a:rPr lang="en-US" sz="3800" dirty="0" smtClean="0"/>
              <a:t>requested </a:t>
            </a:r>
            <a:r>
              <a:rPr lang="en-US" sz="3800" dirty="0"/>
              <a:t>them to make a solution by their own.</a:t>
            </a:r>
          </a:p>
          <a:p>
            <a:pPr algn="just"/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3269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113411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Incidents of falls of babies ward 25 CNTH </a:t>
            </a:r>
            <a:r>
              <a:rPr lang="en-US" sz="3600" dirty="0" err="1">
                <a:solidFill>
                  <a:schemeClr val="bg1"/>
                </a:solidFill>
              </a:rPr>
              <a:t>Ragama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714333"/>
              </p:ext>
            </p:extLst>
          </p:nvPr>
        </p:nvGraphicFramePr>
        <p:xfrm>
          <a:off x="445478" y="1031633"/>
          <a:ext cx="11418277" cy="4900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196"/>
                <a:gridCol w="2044461"/>
                <a:gridCol w="3164498"/>
                <a:gridCol w="5071122"/>
              </a:tblGrid>
              <a:tr h="4826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INDEX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BHT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AGE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DATE AND TIME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62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43155/19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5.45 am 17/4/2019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111942/19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3.45 am 29/9/2019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193884/19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8.55 pm 10/12/2019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29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7508/20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1.45 am 7/3/2020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26572/20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1 pm 2/7/2020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88095/20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2.30 am 12/9/2020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74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35689/21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D4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12.05 pm 22/4/2021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59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A40E58-521F-4EC9-A8EE-F4E306484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Tendency to fall </a:t>
            </a:r>
            <a:r>
              <a:rPr lang="en-US" dirty="0"/>
              <a:t>of neonates from the mothers beds while receiving </a:t>
            </a:r>
            <a:r>
              <a:rPr lang="en-US" dirty="0" smtClean="0"/>
              <a:t>phototherapy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F654336-19A2-46CD-A63B-D2936BBE5E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3525044"/>
            <a:ext cx="952500" cy="952500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763215-82AF-4406-8BBE-1DABB9B50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7" y="1811630"/>
            <a:ext cx="5073931" cy="429222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58088D86-72DE-41F0-8CDA-6906B2329D5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11629"/>
            <a:ext cx="5257800" cy="429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0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0750" y="97718"/>
            <a:ext cx="10350500" cy="4510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result of existing system of incident reporting we were able to identify the problem &amp; innovate this device.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 baby safety guard to prevent babies been fallen from the bed while taking phototherapy and optimize the process.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VID-20210901-WA0002">
            <a:hlinkClick r:id="" action="ppaction://media"/>
            <a:extLst>
              <a:ext uri="{FF2B5EF4-FFF2-40B4-BE49-F238E27FC236}">
                <a16:creationId xmlns="" xmlns:a16="http://schemas.microsoft.com/office/drawing/2014/main" id="{9335FE57-1445-44E0-9186-B65AE8B5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5052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A370C1-A939-4622-B8C7-624BE7C2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b="1" i="0" u="sng" dirty="0">
                <a:solidFill>
                  <a:srgbClr val="3D5567"/>
                </a:solidFill>
                <a:effectLst/>
                <a:latin typeface="Arial" panose="020B0604020202020204" pitchFamily="34" charset="0"/>
              </a:rPr>
              <a:t>Indication for photo therapy:-</a:t>
            </a:r>
            <a:r>
              <a:rPr lang="en-US" sz="2400" b="0" i="0" dirty="0">
                <a:solidFill>
                  <a:srgbClr val="3D5567"/>
                </a:solidFill>
                <a:effectLst/>
                <a:latin typeface="Arial" panose="020B0604020202020204" pitchFamily="34" charset="0"/>
              </a:rPr>
              <a:t>Treatment with phototherapy is implemented in order to prevent the neurotoxic effects of high serum unconjugated bilirubin. Phototherapy is a safe, effective method for decreasing or preventing the rise of serum unconjugated bilirubin levels and reduces the need for exchange transfusion in neonates.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9A6641F-2EDC-4504-9BDE-A958D92AE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11" y="2359330"/>
            <a:ext cx="5893777" cy="44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3F29E-A085-415A-A2F9-BBFD02AA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is it made?</a:t>
            </a:r>
            <a:br>
              <a:rPr lang="en-US" dirty="0"/>
            </a:br>
            <a:r>
              <a:rPr lang="en-US" sz="2200" dirty="0"/>
              <a:t>The team of ward 25 Prof. unit </a:t>
            </a:r>
            <a:br>
              <a:rPr lang="en-US" sz="2200" dirty="0"/>
            </a:br>
            <a:r>
              <a:rPr lang="en-US" sz="2200" dirty="0"/>
              <a:t>had a two three rounds of discussions and finally made it possible.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58D130-F910-4670-A22F-1A2815F55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2" y="2585450"/>
            <a:ext cx="3198231" cy="2398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78A39F-FD4C-4D77-B0BB-DFE73B0587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2" b="17043"/>
          <a:stretch/>
        </p:blipFill>
        <p:spPr>
          <a:xfrm>
            <a:off x="4638506" y="2594777"/>
            <a:ext cx="3283367" cy="2389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4B7E89-E195-4C11-B079-E73C4F2DC9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2055" r="42133" b="3667"/>
          <a:stretch/>
        </p:blipFill>
        <p:spPr>
          <a:xfrm>
            <a:off x="8657156" y="2645894"/>
            <a:ext cx="3056452" cy="23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592</Words>
  <Application>Microsoft Office PowerPoint</Application>
  <PresentationFormat>Widescreen</PresentationFormat>
  <Paragraphs>88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Latha</vt:lpstr>
      <vt:lpstr>Times New Roman</vt:lpstr>
      <vt:lpstr>Wingdings</vt:lpstr>
      <vt:lpstr>Office Theme</vt:lpstr>
      <vt:lpstr>PowerPoint Presentation</vt:lpstr>
      <vt:lpstr>PROUDLY PRESENTS</vt:lpstr>
      <vt:lpstr>PowerPoint Presentation</vt:lpstr>
      <vt:lpstr>Background  </vt:lpstr>
      <vt:lpstr>PowerPoint Presentation</vt:lpstr>
      <vt:lpstr>Tendency to fall of neonates from the mothers beds while receiving phototherapy</vt:lpstr>
      <vt:lpstr>PowerPoint Presentation</vt:lpstr>
      <vt:lpstr>Indication for photo therapy:-Treatment with phototherapy is implemented in order to prevent the neurotoxic effects of high serum unconjugated bilirubin. Phototherapy is a safe, effective method for decreasing or preventing the rise of serum unconjugated bilirubin levels and reduces the need for exchange transfusion in neonates.</vt:lpstr>
      <vt:lpstr>How is it made? The team of ward 25 Prof. unit  had a two three rounds of discussions and finally made it possible.</vt:lpstr>
      <vt:lpstr>How is this device applied? </vt:lpstr>
      <vt:lpstr>Why is this effective?</vt:lpstr>
      <vt:lpstr>Any measures for sustainbility?</vt:lpstr>
      <vt:lpstr>Is it effective?</vt:lpstr>
      <vt:lpstr>PowerPoint Presentation</vt:lpstr>
      <vt:lpstr>All credits go to the team ‘25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PROUDLY PRESENTS</dc:title>
  <dc:creator>Chandraguptha Ranasinghe</dc:creator>
  <cp:lastModifiedBy>HQS</cp:lastModifiedBy>
  <cp:revision>18</cp:revision>
  <dcterms:created xsi:type="dcterms:W3CDTF">2021-09-11T06:26:07Z</dcterms:created>
  <dcterms:modified xsi:type="dcterms:W3CDTF">2021-12-13T10:16:33Z</dcterms:modified>
</cp:coreProperties>
</file>